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1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AE91FF1-B15C-465C-BDA9-047E94844D06}" type="datetimeFigureOut">
              <a:rPr lang="en-US" smtClean="0"/>
              <a:t>6/9/2017</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2860454-653C-47CD-94AA-C49C9402BAA6}"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E91FF1-B15C-465C-BDA9-047E94844D06}"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60454-653C-47CD-94AA-C49C9402BA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C2860454-653C-47CD-94AA-C49C9402BAA6}"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E91FF1-B15C-465C-BDA9-047E94844D06}"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E91FF1-B15C-465C-BDA9-047E94844D06}"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C2860454-653C-47CD-94AA-C49C9402BAA6}"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AE91FF1-B15C-465C-BDA9-047E94844D06}" type="datetimeFigureOut">
              <a:rPr lang="en-US" smtClean="0"/>
              <a:t>6/9/2017</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2860454-653C-47CD-94AA-C49C9402BAA6}"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AE91FF1-B15C-465C-BDA9-047E94844D06}" type="datetimeFigureOut">
              <a:rPr lang="en-US" smtClean="0"/>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860454-653C-47CD-94AA-C49C9402BAA6}"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AE91FF1-B15C-465C-BDA9-047E94844D06}" type="datetimeFigureOut">
              <a:rPr lang="en-US" smtClean="0"/>
              <a:t>6/9/2017</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C2860454-653C-47CD-94AA-C49C9402BAA6}"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AE91FF1-B15C-465C-BDA9-047E94844D06}" type="datetimeFigureOut">
              <a:rPr lang="en-US" smtClean="0"/>
              <a:t>6/9/2017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C2860454-653C-47CD-94AA-C49C9402BA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AE91FF1-B15C-465C-BDA9-047E94844D06}" type="datetimeFigureOut">
              <a:rPr lang="en-US" smtClean="0"/>
              <a:t>6/9/2017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2860454-653C-47CD-94AA-C49C9402BA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2860454-653C-47CD-94AA-C49C9402BAA6}"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AE91FF1-B15C-465C-BDA9-047E94844D06}" type="datetimeFigureOut">
              <a:rPr lang="en-US" smtClean="0"/>
              <a:t>6/9/2017</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C2860454-653C-47CD-94AA-C49C9402BAA6}"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AE91FF1-B15C-465C-BDA9-047E94844D06}" type="datetimeFigureOut">
              <a:rPr lang="en-US" smtClean="0"/>
              <a:t>6/9/2017</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AE91FF1-B15C-465C-BDA9-047E94844D06}" type="datetimeFigureOut">
              <a:rPr lang="en-US" smtClean="0"/>
              <a:t>6/9/2017</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2860454-653C-47CD-94AA-C49C9402BAA6}"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a:bodyPr>
          <a:lstStyle/>
          <a:p>
            <a:r>
              <a:rPr lang="en-US" b="1" dirty="0" smtClean="0"/>
              <a:t>Diversity for All Employees</a:t>
            </a:r>
            <a:br>
              <a:rPr lang="en-US" b="1" dirty="0" smtClean="0"/>
            </a:br>
            <a:r>
              <a:rPr lang="en-US" b="1" dirty="0" smtClean="0"/>
              <a:t>Family Service Society</a:t>
            </a:r>
            <a:endParaRPr lang="en-US" b="1" dirty="0"/>
          </a:p>
        </p:txBody>
      </p:sp>
      <p:pic>
        <p:nvPicPr>
          <p:cNvPr id="1026" name="Picture 2" descr="Image result for diverse meeti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754745"/>
            <a:ext cx="4830335" cy="289560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P:\Agency marketing\FSSI Logo_blu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257800"/>
            <a:ext cx="2863850" cy="1433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6107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Challenges</a:t>
            </a:r>
            <a:endParaRPr lang="en-US" b="1" dirty="0"/>
          </a:p>
        </p:txBody>
      </p:sp>
      <p:sp>
        <p:nvSpPr>
          <p:cNvPr id="3" name="Content Placeholder 2"/>
          <p:cNvSpPr>
            <a:spLocks noGrp="1"/>
          </p:cNvSpPr>
          <p:nvPr>
            <p:ph sz="quarter" idx="1"/>
          </p:nvPr>
        </p:nvSpPr>
        <p:spPr/>
        <p:txBody>
          <a:bodyPr>
            <a:normAutofit/>
          </a:bodyPr>
          <a:lstStyle/>
          <a:p>
            <a:pPr marL="0" indent="0">
              <a:buNone/>
            </a:pPr>
            <a:r>
              <a:rPr lang="en-US" b="1" dirty="0" smtClean="0"/>
              <a:t>1. Getting used to differences</a:t>
            </a:r>
            <a:r>
              <a:rPr lang="en-US" dirty="0" smtClean="0"/>
              <a:t>. Employees need to be able to get used to interacting and working with people who behave or work differently from them or from what they’re used to. It is important to realize that different is a neutral term. It doesn’t mean better or worse – it just means different.</a:t>
            </a:r>
          </a:p>
          <a:p>
            <a:pPr marL="0" indent="0">
              <a:buNone/>
            </a:pPr>
            <a:r>
              <a:rPr lang="en-US" b="1" dirty="0" smtClean="0"/>
              <a:t>2. Coordinating work styles</a:t>
            </a:r>
            <a:r>
              <a:rPr lang="en-US" dirty="0" smtClean="0"/>
              <a:t>. Once differences are accepted, it’s a matter of coordinating work styles. This task requires constant and effective communication. </a:t>
            </a:r>
            <a:endParaRPr lang="en-US" b="1" dirty="0"/>
          </a:p>
          <a:p>
            <a:pPr marL="457200" lvl="1" indent="0">
              <a:buNone/>
            </a:pPr>
            <a:endParaRPr lang="en-US" dirty="0" smtClean="0"/>
          </a:p>
        </p:txBody>
      </p:sp>
    </p:spTree>
    <p:extLst>
      <p:ext uri="{BB962C8B-B14F-4D97-AF65-F5344CB8AC3E}">
        <p14:creationId xmlns:p14="http://schemas.microsoft.com/office/powerpoint/2010/main" val="41815626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Challenges</a:t>
            </a:r>
            <a:endParaRPr lang="en-US" b="1" dirty="0"/>
          </a:p>
        </p:txBody>
      </p:sp>
      <p:sp>
        <p:nvSpPr>
          <p:cNvPr id="3" name="Content Placeholder 2"/>
          <p:cNvSpPr>
            <a:spLocks noGrp="1"/>
          </p:cNvSpPr>
          <p:nvPr>
            <p:ph sz="quarter" idx="1"/>
          </p:nvPr>
        </p:nvSpPr>
        <p:spPr/>
        <p:txBody>
          <a:bodyPr>
            <a:normAutofit fontScale="92500"/>
          </a:bodyPr>
          <a:lstStyle/>
          <a:p>
            <a:pPr marL="0" indent="0">
              <a:buNone/>
            </a:pPr>
            <a:r>
              <a:rPr lang="en-US" b="1" dirty="0" smtClean="0"/>
              <a:t>3. Learning to communicate</a:t>
            </a:r>
            <a:r>
              <a:rPr lang="en-US" dirty="0" smtClean="0"/>
              <a:t>. Learning to communicate across cultural and language differences is a big challenge for everyone. Use positive communication skills and be open to new ideas. </a:t>
            </a:r>
          </a:p>
          <a:p>
            <a:pPr marL="0" indent="0">
              <a:buNone/>
            </a:pPr>
            <a:r>
              <a:rPr lang="en-US" b="1" dirty="0" smtClean="0"/>
              <a:t>4. Developing flexibility</a:t>
            </a:r>
            <a:r>
              <a:rPr lang="en-US" dirty="0" smtClean="0"/>
              <a:t>. To be productive in a diverse environment, employees need to be flexible and willing to try different, perhaps unfamiliar, approaches.</a:t>
            </a:r>
          </a:p>
          <a:p>
            <a:pPr marL="0" indent="0">
              <a:buNone/>
            </a:pPr>
            <a:r>
              <a:rPr lang="en-US" b="1" dirty="0" smtClean="0"/>
              <a:t>5. Adapting to change</a:t>
            </a:r>
            <a:r>
              <a:rPr lang="en-US" dirty="0" smtClean="0"/>
              <a:t>. Being able to adapt to change is another challenge that diversity presents. Everyone needs to keep an open mind on the job and look at every change as a chance to do the job better. </a:t>
            </a:r>
            <a:endParaRPr lang="en-US" dirty="0"/>
          </a:p>
        </p:txBody>
      </p:sp>
    </p:spTree>
    <p:extLst>
      <p:ext uri="{BB962C8B-B14F-4D97-AF65-F5344CB8AC3E}">
        <p14:creationId xmlns:p14="http://schemas.microsoft.com/office/powerpoint/2010/main" val="541932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Challenges</a:t>
            </a:r>
            <a:endParaRPr lang="en-US" b="1" dirty="0"/>
          </a:p>
        </p:txBody>
      </p:sp>
      <p:sp>
        <p:nvSpPr>
          <p:cNvPr id="3" name="Content Placeholder 2"/>
          <p:cNvSpPr>
            <a:spLocks noGrp="1"/>
          </p:cNvSpPr>
          <p:nvPr>
            <p:ph sz="quarter" idx="1"/>
          </p:nvPr>
        </p:nvSpPr>
        <p:spPr/>
        <p:txBody>
          <a:bodyPr/>
          <a:lstStyle/>
          <a:p>
            <a:r>
              <a:rPr lang="en-US" dirty="0" smtClean="0"/>
              <a:t>Don’t view differences as </a:t>
            </a:r>
            <a:r>
              <a:rPr lang="en-US" b="1" dirty="0" smtClean="0"/>
              <a:t>BARRIERS</a:t>
            </a:r>
            <a:r>
              <a:rPr lang="en-US" dirty="0" smtClean="0"/>
              <a:t>. View them as </a:t>
            </a:r>
            <a:r>
              <a:rPr lang="en-US" b="1" dirty="0" smtClean="0"/>
              <a:t>OPPORTUNITIES</a:t>
            </a:r>
            <a:r>
              <a:rPr lang="en-US" dirty="0" smtClean="0"/>
              <a:t>.</a:t>
            </a:r>
            <a:endParaRPr lang="en-US" b="1" dirty="0"/>
          </a:p>
        </p:txBody>
      </p:sp>
      <p:pic>
        <p:nvPicPr>
          <p:cNvPr id="8194" name="Picture 2" descr="Image result for opportunit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743200"/>
            <a:ext cx="4286250" cy="3409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6121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Opportunities</a:t>
            </a:r>
            <a:endParaRPr lang="en-US" b="1" dirty="0"/>
          </a:p>
        </p:txBody>
      </p:sp>
      <p:sp>
        <p:nvSpPr>
          <p:cNvPr id="3" name="Content Placeholder 2"/>
          <p:cNvSpPr>
            <a:spLocks noGrp="1"/>
          </p:cNvSpPr>
          <p:nvPr>
            <p:ph sz="quarter" idx="1"/>
          </p:nvPr>
        </p:nvSpPr>
        <p:spPr>
          <a:xfrm>
            <a:off x="457200" y="1600200"/>
            <a:ext cx="4114800" cy="4525963"/>
          </a:xfrm>
        </p:spPr>
        <p:txBody>
          <a:bodyPr>
            <a:normAutofit/>
          </a:bodyPr>
          <a:lstStyle/>
          <a:p>
            <a:r>
              <a:rPr lang="en-US" dirty="0" smtClean="0"/>
              <a:t>Attracts and keeps quality employees</a:t>
            </a:r>
          </a:p>
          <a:p>
            <a:pPr lvl="1"/>
            <a:r>
              <a:rPr lang="en-US" dirty="0" smtClean="0"/>
              <a:t>Creating a welcoming and diverse workplace where all employees feel empowered and supported in their career goals is the best way to attract quality employees—and the best way to keep them.</a:t>
            </a:r>
            <a:endParaRPr lang="en-US" dirty="0"/>
          </a:p>
        </p:txBody>
      </p:sp>
      <p:pic>
        <p:nvPicPr>
          <p:cNvPr id="5122" name="Picture 2" descr="Image result for clipboard with grap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81600" y="1741844"/>
            <a:ext cx="3191910" cy="35921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4130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Opportunities</a:t>
            </a:r>
            <a:endParaRPr lang="en-US" b="1" dirty="0"/>
          </a:p>
        </p:txBody>
      </p:sp>
      <p:sp>
        <p:nvSpPr>
          <p:cNvPr id="3" name="Content Placeholder 2"/>
          <p:cNvSpPr>
            <a:spLocks noGrp="1"/>
          </p:cNvSpPr>
          <p:nvPr>
            <p:ph sz="quarter" idx="1"/>
          </p:nvPr>
        </p:nvSpPr>
        <p:spPr/>
        <p:txBody>
          <a:bodyPr>
            <a:normAutofit lnSpcReduction="10000"/>
          </a:bodyPr>
          <a:lstStyle/>
          <a:p>
            <a:r>
              <a:rPr lang="en-US" b="1" dirty="0" smtClean="0"/>
              <a:t>Increases employee morale</a:t>
            </a:r>
            <a:r>
              <a:rPr lang="en-US" dirty="0" smtClean="0"/>
              <a:t>. A diverse workplace also benefits the bottom line by enhancing employee morale. When employees feel and see that diversity is appreciated and promoted in the workplace, they generally feel better about their jobs and their employers, consequently driving productivity and service standards upward.</a:t>
            </a:r>
          </a:p>
          <a:p>
            <a:r>
              <a:rPr lang="en-US" b="1" dirty="0" smtClean="0"/>
              <a:t>Maximizes productivity</a:t>
            </a:r>
            <a:r>
              <a:rPr lang="en-US" dirty="0" smtClean="0"/>
              <a:t>. A smoothly functioning diverse workforce maximizes productivity, as everyone contributes to the best of his or her abilities. </a:t>
            </a:r>
            <a:endParaRPr lang="en-US" dirty="0"/>
          </a:p>
        </p:txBody>
      </p:sp>
    </p:spTree>
    <p:extLst>
      <p:ext uri="{BB962C8B-B14F-4D97-AF65-F5344CB8AC3E}">
        <p14:creationId xmlns:p14="http://schemas.microsoft.com/office/powerpoint/2010/main" val="32229115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Opportunities</a:t>
            </a:r>
            <a:endParaRPr lang="en-US" b="1" dirty="0"/>
          </a:p>
        </p:txBody>
      </p:sp>
      <p:sp>
        <p:nvSpPr>
          <p:cNvPr id="3" name="Content Placeholder 2"/>
          <p:cNvSpPr>
            <a:spLocks noGrp="1"/>
          </p:cNvSpPr>
          <p:nvPr>
            <p:ph sz="quarter" idx="1"/>
          </p:nvPr>
        </p:nvSpPr>
        <p:spPr/>
        <p:txBody>
          <a:bodyPr>
            <a:normAutofit/>
          </a:bodyPr>
          <a:lstStyle/>
          <a:p>
            <a:r>
              <a:rPr lang="en-US" b="1" dirty="0" smtClean="0"/>
              <a:t>Improves decision-making</a:t>
            </a:r>
            <a:r>
              <a:rPr lang="en-US" dirty="0" smtClean="0"/>
              <a:t>. The saying goes that there is great wisdom in the counsel of many. Having a variety of opinions improves the decision-making process because issues are considered from many different angles.</a:t>
            </a:r>
          </a:p>
          <a:p>
            <a:r>
              <a:rPr lang="en-US" b="1" dirty="0" smtClean="0"/>
              <a:t>Raises the County’s profile</a:t>
            </a:r>
            <a:r>
              <a:rPr lang="en-US" dirty="0" smtClean="0"/>
              <a:t>. Gaining a reputation as a fair and equitable place to work will raise the County’s profile in the community.</a:t>
            </a:r>
            <a:endParaRPr lang="en-US" dirty="0"/>
          </a:p>
        </p:txBody>
      </p:sp>
    </p:spTree>
    <p:extLst>
      <p:ext uri="{BB962C8B-B14F-4D97-AF65-F5344CB8AC3E}">
        <p14:creationId xmlns:p14="http://schemas.microsoft.com/office/powerpoint/2010/main" val="941373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Discrimination and Diversity</a:t>
            </a:r>
            <a:endParaRPr lang="en-US" b="1" dirty="0"/>
          </a:p>
        </p:txBody>
      </p:sp>
      <p:sp>
        <p:nvSpPr>
          <p:cNvPr id="3" name="Content Placeholder 2"/>
          <p:cNvSpPr>
            <a:spLocks noGrp="1"/>
          </p:cNvSpPr>
          <p:nvPr>
            <p:ph sz="quarter" idx="1"/>
          </p:nvPr>
        </p:nvSpPr>
        <p:spPr>
          <a:xfrm>
            <a:off x="457200" y="1600200"/>
            <a:ext cx="4114800" cy="4525963"/>
          </a:xfrm>
        </p:spPr>
        <p:txBody>
          <a:bodyPr>
            <a:normAutofit fontScale="92500"/>
          </a:bodyPr>
          <a:lstStyle/>
          <a:p>
            <a:r>
              <a:rPr lang="en-US" dirty="0" smtClean="0"/>
              <a:t>There should not be unequal </a:t>
            </a:r>
            <a:r>
              <a:rPr lang="en-US" dirty="0" smtClean="0"/>
              <a:t>opportunity in employment </a:t>
            </a:r>
            <a:r>
              <a:rPr lang="en-US" dirty="0" smtClean="0"/>
              <a:t>decisions as they relate to:</a:t>
            </a:r>
            <a:endParaRPr lang="en-US" dirty="0" smtClean="0"/>
          </a:p>
          <a:p>
            <a:pPr lvl="1"/>
            <a:r>
              <a:rPr lang="en-US" dirty="0" smtClean="0"/>
              <a:t>Recruitment, hiring, and firing</a:t>
            </a:r>
          </a:p>
          <a:p>
            <a:pPr lvl="1"/>
            <a:r>
              <a:rPr lang="en-US" dirty="0" smtClean="0"/>
              <a:t>Pay and benefits</a:t>
            </a:r>
          </a:p>
          <a:p>
            <a:pPr lvl="1"/>
            <a:r>
              <a:rPr lang="en-US" dirty="0" smtClean="0"/>
              <a:t>Promotions, transfers, layoffs</a:t>
            </a:r>
          </a:p>
          <a:p>
            <a:pPr lvl="1"/>
            <a:r>
              <a:rPr lang="en-US" dirty="0" smtClean="0"/>
              <a:t>Training and apprenticeships</a:t>
            </a:r>
          </a:p>
          <a:p>
            <a:pPr lvl="1"/>
            <a:r>
              <a:rPr lang="en-US" dirty="0" smtClean="0"/>
              <a:t>Retirement plans and disability leave</a:t>
            </a:r>
            <a:endParaRPr lang="en-US" dirty="0"/>
          </a:p>
        </p:txBody>
      </p:sp>
      <p:pic>
        <p:nvPicPr>
          <p:cNvPr id="6146" name="Picture 2" descr="Image result for no discrimin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676401"/>
            <a:ext cx="4114800"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9696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Harassment and Diversity</a:t>
            </a:r>
            <a:endParaRPr lang="en-US" b="1" dirty="0"/>
          </a:p>
        </p:txBody>
      </p:sp>
      <p:sp>
        <p:nvSpPr>
          <p:cNvPr id="3" name="Content Placeholder 2"/>
          <p:cNvSpPr>
            <a:spLocks noGrp="1"/>
          </p:cNvSpPr>
          <p:nvPr>
            <p:ph sz="quarter" idx="1"/>
          </p:nvPr>
        </p:nvSpPr>
        <p:spPr/>
        <p:txBody>
          <a:bodyPr/>
          <a:lstStyle/>
          <a:p>
            <a:r>
              <a:rPr lang="en-US" dirty="0" smtClean="0"/>
              <a:t>Slurs or “jokes”</a:t>
            </a:r>
          </a:p>
          <a:p>
            <a:pPr lvl="1"/>
            <a:r>
              <a:rPr lang="en-US" dirty="0" smtClean="0"/>
              <a:t>Harassment includes slurs or “jokes,” offensive comments, or other verbal or physical conduct based on an employee’s race, national origin, religion, sex, or age. Such harassment is illegal if it creates an intimidating, hostile, or offensive work environment, or interferes with a person’s work performance.</a:t>
            </a:r>
            <a:endParaRPr lang="en-US" dirty="0"/>
          </a:p>
        </p:txBody>
      </p:sp>
      <p:pic>
        <p:nvPicPr>
          <p:cNvPr id="7170" name="Picture 2" descr="Image result for no harass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3872345"/>
            <a:ext cx="38862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9476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Who’s Diverse?</a:t>
            </a:r>
            <a:endParaRPr lang="en-US" b="1" dirty="0"/>
          </a:p>
        </p:txBody>
      </p:sp>
      <p:sp>
        <p:nvSpPr>
          <p:cNvPr id="3" name="Content Placeholder 2"/>
          <p:cNvSpPr>
            <a:spLocks noGrp="1"/>
          </p:cNvSpPr>
          <p:nvPr>
            <p:ph sz="quarter" idx="1"/>
          </p:nvPr>
        </p:nvSpPr>
        <p:spPr/>
        <p:txBody>
          <a:bodyPr/>
          <a:lstStyle/>
          <a:p>
            <a:r>
              <a:rPr lang="en-US" b="1" dirty="0" smtClean="0"/>
              <a:t>Tiger Woods</a:t>
            </a:r>
            <a:r>
              <a:rPr lang="en-US" dirty="0" smtClean="0"/>
              <a:t>: Asian, black, male, 40-something, golfer</a:t>
            </a:r>
          </a:p>
          <a:p>
            <a:r>
              <a:rPr lang="en-US" b="1" dirty="0" smtClean="0"/>
              <a:t>Jennifer Lopez</a:t>
            </a:r>
            <a:r>
              <a:rPr lang="en-US" dirty="0" smtClean="0"/>
              <a:t>: Hispanic, female, 40-something, singer/actress</a:t>
            </a:r>
          </a:p>
          <a:p>
            <a:r>
              <a:rPr lang="en-US" b="1" dirty="0" smtClean="0"/>
              <a:t>Russell Crowe</a:t>
            </a:r>
            <a:r>
              <a:rPr lang="en-US" dirty="0" smtClean="0"/>
              <a:t>: White, male, Australian, over the age of 50, actor</a:t>
            </a:r>
          </a:p>
          <a:p>
            <a:r>
              <a:rPr lang="en-US" b="1" dirty="0" smtClean="0"/>
              <a:t>Barbra Streisand</a:t>
            </a:r>
            <a:r>
              <a:rPr lang="en-US" dirty="0" smtClean="0"/>
              <a:t>: White, female, Jewish, over the age of 50, singer/actress </a:t>
            </a:r>
            <a:endParaRPr lang="en-US" dirty="0"/>
          </a:p>
        </p:txBody>
      </p:sp>
    </p:spTree>
    <p:extLst>
      <p:ext uri="{BB962C8B-B14F-4D97-AF65-F5344CB8AC3E}">
        <p14:creationId xmlns:p14="http://schemas.microsoft.com/office/powerpoint/2010/main" val="686695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Who’s Diverse?</a:t>
            </a:r>
            <a:endParaRPr lang="en-US" b="1" dirty="0"/>
          </a:p>
        </p:txBody>
      </p:sp>
      <p:sp>
        <p:nvSpPr>
          <p:cNvPr id="3" name="Content Placeholder 2"/>
          <p:cNvSpPr>
            <a:spLocks noGrp="1"/>
          </p:cNvSpPr>
          <p:nvPr>
            <p:ph sz="quarter" idx="1"/>
          </p:nvPr>
        </p:nvSpPr>
        <p:spPr/>
        <p:txBody>
          <a:bodyPr/>
          <a:lstStyle/>
          <a:p>
            <a:r>
              <a:rPr lang="en-US" b="1" dirty="0" err="1" smtClean="0"/>
              <a:t>Condoleeza</a:t>
            </a:r>
            <a:r>
              <a:rPr lang="en-US" b="1" dirty="0" smtClean="0"/>
              <a:t> Rice</a:t>
            </a:r>
            <a:r>
              <a:rPr lang="en-US" dirty="0" smtClean="0"/>
              <a:t>: Black, female, over the age of 50, professor and politician</a:t>
            </a:r>
          </a:p>
          <a:p>
            <a:r>
              <a:rPr lang="en-US" b="1" dirty="0" smtClean="0"/>
              <a:t>Michael J. Fox</a:t>
            </a:r>
            <a:r>
              <a:rPr lang="en-US" dirty="0" smtClean="0"/>
              <a:t>: White, male, has Parkinson’s Disease, over the age of 50, actor and advocate</a:t>
            </a:r>
          </a:p>
        </p:txBody>
      </p:sp>
      <p:sp>
        <p:nvSpPr>
          <p:cNvPr id="4" name="AutoShape 2" descr="Image result for tiger woods 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220" name="Picture 4" descr="Image resul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190" y="3809999"/>
            <a:ext cx="1410132" cy="1834001"/>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Image result for jennifer lopez 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838710"/>
            <a:ext cx="1487057" cy="1500792"/>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descr="Image result for Russell Crow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9656" y="3902383"/>
            <a:ext cx="1425091" cy="1851627"/>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10" descr="Image result for barbra streisan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2" descr="Image result for barbra streisa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230" name="Picture 14" descr="Image result for barbra streisa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64748" y="4811722"/>
            <a:ext cx="1295400" cy="1537053"/>
          </a:xfrm>
          <a:prstGeom prst="rect">
            <a:avLst/>
          </a:prstGeom>
          <a:noFill/>
          <a:extLst>
            <a:ext uri="{909E8E84-426E-40DD-AFC4-6F175D3DCCD1}">
              <a14:hiddenFill xmlns:a14="http://schemas.microsoft.com/office/drawing/2010/main">
                <a:solidFill>
                  <a:srgbClr val="FFFFFF"/>
                </a:solidFill>
              </a14:hiddenFill>
            </a:ext>
          </a:extLst>
        </p:spPr>
      </p:pic>
      <p:pic>
        <p:nvPicPr>
          <p:cNvPr id="9232" name="Picture 16" descr="Image result for condoleezza ric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70660" y="3886220"/>
            <a:ext cx="1476158" cy="1904980"/>
          </a:xfrm>
          <a:prstGeom prst="rect">
            <a:avLst/>
          </a:prstGeom>
          <a:noFill/>
          <a:extLst>
            <a:ext uri="{909E8E84-426E-40DD-AFC4-6F175D3DCCD1}">
              <a14:hiddenFill xmlns:a14="http://schemas.microsoft.com/office/drawing/2010/main">
                <a:solidFill>
                  <a:srgbClr val="FFFFFF"/>
                </a:solidFill>
              </a14:hiddenFill>
            </a:ext>
          </a:extLst>
        </p:spPr>
      </p:pic>
      <p:pic>
        <p:nvPicPr>
          <p:cNvPr id="9234" name="Picture 18" descr="Image result for Michael J Fox"/>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46818" y="4750907"/>
            <a:ext cx="1239981" cy="1588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33576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Introduction</a:t>
            </a:r>
            <a:endParaRPr lang="en-US" b="1" dirty="0"/>
          </a:p>
        </p:txBody>
      </p:sp>
      <p:sp>
        <p:nvSpPr>
          <p:cNvPr id="3" name="Content Placeholder 2"/>
          <p:cNvSpPr>
            <a:spLocks noGrp="1"/>
          </p:cNvSpPr>
          <p:nvPr>
            <p:ph sz="quarter" idx="1"/>
          </p:nvPr>
        </p:nvSpPr>
        <p:spPr/>
        <p:txBody>
          <a:bodyPr>
            <a:normAutofit fontScale="92500"/>
          </a:bodyPr>
          <a:lstStyle/>
          <a:p>
            <a:r>
              <a:rPr lang="en-US" dirty="0" smtClean="0"/>
              <a:t>The American workforce reflects an increasingly diverse population. Organizations like ours must effectively manage diversity in order to attract and retain high-quality employees and create a continually cooperative, creative, and productive work environment.</a:t>
            </a:r>
          </a:p>
          <a:p>
            <a:r>
              <a:rPr lang="en-US" dirty="0" smtClean="0"/>
              <a:t>To get the most from our diverse backgrounds, we must respect one another’s ideas, abilities, and perspectives.</a:t>
            </a:r>
          </a:p>
          <a:p>
            <a:r>
              <a:rPr lang="en-US" dirty="0" smtClean="0"/>
              <a:t>Today, you will learn how you can help promote diversity in our workplace so that we may all contribute to goals and share in successes.</a:t>
            </a:r>
            <a:endParaRPr lang="en-US" dirty="0"/>
          </a:p>
        </p:txBody>
      </p:sp>
    </p:spTree>
    <p:extLst>
      <p:ext uri="{BB962C8B-B14F-4D97-AF65-F5344CB8AC3E}">
        <p14:creationId xmlns:p14="http://schemas.microsoft.com/office/powerpoint/2010/main" val="23075794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Myth or Reality?</a:t>
            </a:r>
            <a:endParaRPr lang="en-US" b="1" dirty="0"/>
          </a:p>
        </p:txBody>
      </p:sp>
      <p:sp>
        <p:nvSpPr>
          <p:cNvPr id="3" name="Content Placeholder 2"/>
          <p:cNvSpPr>
            <a:spLocks noGrp="1"/>
          </p:cNvSpPr>
          <p:nvPr>
            <p:ph sz="quarter" idx="1"/>
          </p:nvPr>
        </p:nvSpPr>
        <p:spPr/>
        <p:txBody>
          <a:bodyPr/>
          <a:lstStyle/>
          <a:p>
            <a:r>
              <a:rPr lang="en-US" dirty="0" smtClean="0"/>
              <a:t>People of the same minority group naturally get along better with one another than with those of different groups.</a:t>
            </a:r>
          </a:p>
          <a:p>
            <a:pPr lvl="1"/>
            <a:r>
              <a:rPr lang="en-US" dirty="0" smtClean="0"/>
              <a:t>People of a minority group do not necessarily relate to one another better than they relate to people of a majority group. Diversity exists within every group regardless of skin color, gender, or age. </a:t>
            </a:r>
            <a:endParaRPr lang="en-US" dirty="0"/>
          </a:p>
        </p:txBody>
      </p:sp>
    </p:spTree>
    <p:extLst>
      <p:ext uri="{BB962C8B-B14F-4D97-AF65-F5344CB8AC3E}">
        <p14:creationId xmlns:p14="http://schemas.microsoft.com/office/powerpoint/2010/main" val="36876478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Myth or Reality?</a:t>
            </a:r>
            <a:endParaRPr lang="en-US" b="1" dirty="0"/>
          </a:p>
        </p:txBody>
      </p:sp>
      <p:sp>
        <p:nvSpPr>
          <p:cNvPr id="3" name="Content Placeholder 2"/>
          <p:cNvSpPr>
            <a:spLocks noGrp="1"/>
          </p:cNvSpPr>
          <p:nvPr>
            <p:ph sz="quarter" idx="1"/>
          </p:nvPr>
        </p:nvSpPr>
        <p:spPr/>
        <p:txBody>
          <a:bodyPr/>
          <a:lstStyle/>
          <a:p>
            <a:r>
              <a:rPr lang="en-US" dirty="0" smtClean="0"/>
              <a:t>Diversity programs benefit only minorities.</a:t>
            </a:r>
          </a:p>
          <a:p>
            <a:pPr lvl="1"/>
            <a:r>
              <a:rPr lang="en-US" dirty="0" smtClean="0"/>
              <a:t>Diversity programs do include white males. These programs are intended to treat everyone in the workplace fairly and equally. </a:t>
            </a:r>
            <a:endParaRPr lang="en-US" dirty="0"/>
          </a:p>
        </p:txBody>
      </p:sp>
      <p:pic>
        <p:nvPicPr>
          <p:cNvPr id="11266" name="Picture 2" descr="Image result for diverse progra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499766"/>
            <a:ext cx="7010400" cy="2704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2129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Making Diversity Work</a:t>
            </a:r>
            <a:endParaRPr lang="en-US" b="1" dirty="0"/>
          </a:p>
        </p:txBody>
      </p:sp>
      <p:sp>
        <p:nvSpPr>
          <p:cNvPr id="3" name="Content Placeholder 2"/>
          <p:cNvSpPr>
            <a:spLocks noGrp="1"/>
          </p:cNvSpPr>
          <p:nvPr>
            <p:ph sz="quarter" idx="1"/>
          </p:nvPr>
        </p:nvSpPr>
        <p:spPr/>
        <p:txBody>
          <a:bodyPr>
            <a:normAutofit/>
          </a:bodyPr>
          <a:lstStyle/>
          <a:p>
            <a:r>
              <a:rPr lang="en-US" dirty="0" smtClean="0"/>
              <a:t>Learn names and use them frequently</a:t>
            </a:r>
          </a:p>
          <a:p>
            <a:pPr lvl="1"/>
            <a:r>
              <a:rPr lang="en-US" dirty="0" smtClean="0"/>
              <a:t>Learn the names of your co-workers and others with whom you conduct business. Use them frequently when you work together to give a personal touch that shows you recognize everyone’s individuality.</a:t>
            </a:r>
          </a:p>
          <a:p>
            <a:pPr lvl="1"/>
            <a:endParaRPr lang="en-US" dirty="0" smtClean="0"/>
          </a:p>
          <a:p>
            <a:r>
              <a:rPr lang="en-US" dirty="0" smtClean="0"/>
              <a:t>Show interest in co-workers</a:t>
            </a:r>
          </a:p>
          <a:p>
            <a:pPr lvl="1"/>
            <a:r>
              <a:rPr lang="en-US" dirty="0" smtClean="0"/>
              <a:t>When time permits, show interest in your co-workers beyond the job at hand. Ask about cultural celebrations or traditions.</a:t>
            </a:r>
            <a:endParaRPr lang="en-US" dirty="0"/>
          </a:p>
        </p:txBody>
      </p:sp>
    </p:spTree>
    <p:extLst>
      <p:ext uri="{BB962C8B-B14F-4D97-AF65-F5344CB8AC3E}">
        <p14:creationId xmlns:p14="http://schemas.microsoft.com/office/powerpoint/2010/main" val="14599507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Making Diversity Work</a:t>
            </a:r>
            <a:endParaRPr lang="en-US" b="1" dirty="0"/>
          </a:p>
        </p:txBody>
      </p:sp>
      <p:sp>
        <p:nvSpPr>
          <p:cNvPr id="3" name="Content Placeholder 2"/>
          <p:cNvSpPr>
            <a:spLocks noGrp="1"/>
          </p:cNvSpPr>
          <p:nvPr>
            <p:ph sz="quarter" idx="1"/>
          </p:nvPr>
        </p:nvSpPr>
        <p:spPr/>
        <p:txBody>
          <a:bodyPr/>
          <a:lstStyle/>
          <a:p>
            <a:r>
              <a:rPr lang="en-US" b="1" dirty="0" smtClean="0"/>
              <a:t>Never assume</a:t>
            </a:r>
            <a:r>
              <a:rPr lang="en-US" dirty="0" smtClean="0"/>
              <a:t>. Never assume stereotypes about specific groups of people. You wouldn’t appreciate co-workers assuming something about you.</a:t>
            </a:r>
          </a:p>
          <a:p>
            <a:endParaRPr lang="en-US" dirty="0"/>
          </a:p>
          <a:p>
            <a:r>
              <a:rPr lang="en-US" b="1" dirty="0" smtClean="0"/>
              <a:t>Avoid personal attacks</a:t>
            </a:r>
            <a:r>
              <a:rPr lang="en-US" dirty="0" smtClean="0"/>
              <a:t>. Avoid personal comments of a derogatory nature.</a:t>
            </a:r>
            <a:endParaRPr lang="en-US" b="1" dirty="0" smtClean="0"/>
          </a:p>
          <a:p>
            <a:pPr lvl="1"/>
            <a:endParaRPr lang="en-US" dirty="0"/>
          </a:p>
        </p:txBody>
      </p:sp>
    </p:spTree>
    <p:extLst>
      <p:ext uri="{BB962C8B-B14F-4D97-AF65-F5344CB8AC3E}">
        <p14:creationId xmlns:p14="http://schemas.microsoft.com/office/powerpoint/2010/main" val="38488309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Making Diversity Work</a:t>
            </a:r>
            <a:endParaRPr lang="en-US" b="1" dirty="0"/>
          </a:p>
        </p:txBody>
      </p:sp>
      <p:sp>
        <p:nvSpPr>
          <p:cNvPr id="3" name="Content Placeholder 2"/>
          <p:cNvSpPr>
            <a:spLocks noGrp="1"/>
          </p:cNvSpPr>
          <p:nvPr>
            <p:ph sz="quarter" idx="1"/>
          </p:nvPr>
        </p:nvSpPr>
        <p:spPr/>
        <p:txBody>
          <a:bodyPr>
            <a:normAutofit/>
          </a:bodyPr>
          <a:lstStyle/>
          <a:p>
            <a:r>
              <a:rPr lang="en-US" b="1" dirty="0" smtClean="0"/>
              <a:t>Approach controversial topics generally</a:t>
            </a:r>
            <a:r>
              <a:rPr lang="en-US" dirty="0" smtClean="0"/>
              <a:t>. When you must discuss controversial issues in the workplace, approach the topic in a general way; don’t relate it to particular individuals.</a:t>
            </a:r>
          </a:p>
          <a:p>
            <a:endParaRPr lang="en-US" dirty="0"/>
          </a:p>
          <a:p>
            <a:r>
              <a:rPr lang="en-US" b="1" dirty="0" smtClean="0"/>
              <a:t>Treat genders equally</a:t>
            </a:r>
            <a:r>
              <a:rPr lang="en-US" dirty="0" smtClean="0"/>
              <a:t>. Make sure you and all employees treat males and females equally and give them equal opportunities. </a:t>
            </a:r>
            <a:endParaRPr lang="en-US" b="1" dirty="0" smtClean="0"/>
          </a:p>
        </p:txBody>
      </p:sp>
    </p:spTree>
    <p:extLst>
      <p:ext uri="{BB962C8B-B14F-4D97-AF65-F5344CB8AC3E}">
        <p14:creationId xmlns:p14="http://schemas.microsoft.com/office/powerpoint/2010/main" val="3307617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Making Diversity Work</a:t>
            </a:r>
            <a:endParaRPr lang="en-US" b="1" dirty="0"/>
          </a:p>
        </p:txBody>
      </p:sp>
      <p:sp>
        <p:nvSpPr>
          <p:cNvPr id="3" name="Content Placeholder 2"/>
          <p:cNvSpPr>
            <a:spLocks noGrp="1"/>
          </p:cNvSpPr>
          <p:nvPr>
            <p:ph sz="quarter" idx="1"/>
          </p:nvPr>
        </p:nvSpPr>
        <p:spPr/>
        <p:txBody>
          <a:bodyPr>
            <a:normAutofit/>
          </a:bodyPr>
          <a:lstStyle/>
          <a:p>
            <a:r>
              <a:rPr lang="en-US" dirty="0" smtClean="0"/>
              <a:t>Avoid sexist comments to either gender</a:t>
            </a:r>
          </a:p>
          <a:p>
            <a:r>
              <a:rPr lang="en-US" dirty="0" smtClean="0"/>
              <a:t>DO NOT guess co-workers’ identities. DO NOT assume the identity or racial affiliation of any individual. DO NOT look at skin tone or hair type to categorize people. </a:t>
            </a:r>
            <a:r>
              <a:rPr lang="en-US" b="1" dirty="0" smtClean="0"/>
              <a:t>DO NOT </a:t>
            </a:r>
            <a:r>
              <a:rPr lang="en-US" dirty="0" smtClean="0"/>
              <a:t>categorize at all.</a:t>
            </a:r>
          </a:p>
          <a:p>
            <a:r>
              <a:rPr lang="en-US" dirty="0" smtClean="0"/>
              <a:t>Learn—and use—acceptable terms. Learn acceptable terms when working with people who are different from you. “People with disabilities,” for example, instead of “handicapped.”</a:t>
            </a:r>
            <a:endParaRPr lang="en-US" dirty="0"/>
          </a:p>
        </p:txBody>
      </p:sp>
    </p:spTree>
    <p:extLst>
      <p:ext uri="{BB962C8B-B14F-4D97-AF65-F5344CB8AC3E}">
        <p14:creationId xmlns:p14="http://schemas.microsoft.com/office/powerpoint/2010/main" val="33981126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Making Diversity Work</a:t>
            </a:r>
            <a:endParaRPr lang="en-US" b="1" dirty="0"/>
          </a:p>
        </p:txBody>
      </p:sp>
      <p:sp>
        <p:nvSpPr>
          <p:cNvPr id="3" name="Content Placeholder 2"/>
          <p:cNvSpPr>
            <a:spLocks noGrp="1"/>
          </p:cNvSpPr>
          <p:nvPr>
            <p:ph sz="quarter" idx="1"/>
          </p:nvPr>
        </p:nvSpPr>
        <p:spPr>
          <a:xfrm>
            <a:off x="457200" y="1600200"/>
            <a:ext cx="4114800" cy="4525963"/>
          </a:xfrm>
        </p:spPr>
        <p:txBody>
          <a:bodyPr>
            <a:normAutofit lnSpcReduction="10000"/>
          </a:bodyPr>
          <a:lstStyle/>
          <a:p>
            <a:r>
              <a:rPr lang="en-US" dirty="0" smtClean="0"/>
              <a:t>Use the variety of experiences among co-workers</a:t>
            </a:r>
          </a:p>
          <a:p>
            <a:r>
              <a:rPr lang="en-US" dirty="0" smtClean="0"/>
              <a:t>Respect differences</a:t>
            </a:r>
          </a:p>
          <a:p>
            <a:r>
              <a:rPr lang="en-US" dirty="0" smtClean="0"/>
              <a:t>Look at co-workers’ abilities—not their disabilities</a:t>
            </a:r>
          </a:p>
          <a:p>
            <a:r>
              <a:rPr lang="en-US" dirty="0" smtClean="0"/>
              <a:t>Don’t go along with insensitive comments</a:t>
            </a:r>
          </a:p>
          <a:p>
            <a:r>
              <a:rPr lang="en-US" dirty="0" smtClean="0"/>
              <a:t>Think inclusive—not exclusive</a:t>
            </a:r>
            <a:endParaRPr lang="en-US" dirty="0"/>
          </a:p>
        </p:txBody>
      </p:sp>
      <p:pic>
        <p:nvPicPr>
          <p:cNvPr id="10242" name="Picture 2" descr="Image result for diverse workpl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1144" y="1905000"/>
            <a:ext cx="4419599" cy="3618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79333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Key Points to Remember</a:t>
            </a:r>
            <a:endParaRPr lang="en-US" b="1" dirty="0"/>
          </a:p>
        </p:txBody>
      </p:sp>
      <p:sp>
        <p:nvSpPr>
          <p:cNvPr id="3" name="Content Placeholder 2"/>
          <p:cNvSpPr>
            <a:spLocks noGrp="1"/>
          </p:cNvSpPr>
          <p:nvPr>
            <p:ph sz="quarter" idx="1"/>
          </p:nvPr>
        </p:nvSpPr>
        <p:spPr/>
        <p:txBody>
          <a:bodyPr/>
          <a:lstStyle/>
          <a:p>
            <a:r>
              <a:rPr lang="en-US" dirty="0" smtClean="0"/>
              <a:t>Diversity respects differences</a:t>
            </a:r>
          </a:p>
          <a:p>
            <a:r>
              <a:rPr lang="en-US" dirty="0" smtClean="0"/>
              <a:t>It encourages new ideas and perspectives</a:t>
            </a:r>
          </a:p>
          <a:p>
            <a:r>
              <a:rPr lang="en-US" dirty="0" smtClean="0"/>
              <a:t>It promotes fairness and allows everyone to contribute to goals and share in success</a:t>
            </a:r>
          </a:p>
          <a:p>
            <a:r>
              <a:rPr lang="en-US" dirty="0" smtClean="0"/>
              <a:t>It helps to create a stronger, more successful organization</a:t>
            </a:r>
            <a:endParaRPr lang="en-US" dirty="0"/>
          </a:p>
        </p:txBody>
      </p:sp>
    </p:spTree>
    <p:extLst>
      <p:ext uri="{BB962C8B-B14F-4D97-AF65-F5344CB8AC3E}">
        <p14:creationId xmlns:p14="http://schemas.microsoft.com/office/powerpoint/2010/main" val="25186561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End.</a:t>
            </a:r>
            <a:endParaRPr lang="en-US" b="1" dirty="0"/>
          </a:p>
        </p:txBody>
      </p:sp>
      <p:sp>
        <p:nvSpPr>
          <p:cNvPr id="3" name="Content Placeholder 2"/>
          <p:cNvSpPr>
            <a:spLocks noGrp="1"/>
          </p:cNvSpPr>
          <p:nvPr>
            <p:ph sz="quarter" idx="1"/>
          </p:nvPr>
        </p:nvSpPr>
        <p:spPr/>
        <p:txBody>
          <a:bodyPr/>
          <a:lstStyle/>
          <a:p>
            <a:pPr marL="0" indent="0">
              <a:buNone/>
            </a:pPr>
            <a:r>
              <a:rPr lang="en-US" dirty="0" smtClean="0"/>
              <a:t>Thank you for viewing this training course. If you have any questions or concerns about Diversity, please contact Human Resources. </a:t>
            </a:r>
            <a:endParaRPr lang="en-US" dirty="0"/>
          </a:p>
        </p:txBody>
      </p:sp>
      <p:pic>
        <p:nvPicPr>
          <p:cNvPr id="4" name="Picture 3" descr="P:\Agency marketing\FSSI Logo_blu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733800"/>
            <a:ext cx="2863850" cy="1433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06524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Session Objectives</a:t>
            </a:r>
            <a:endParaRPr lang="en-US" b="1" dirty="0"/>
          </a:p>
        </p:txBody>
      </p:sp>
      <p:sp>
        <p:nvSpPr>
          <p:cNvPr id="3" name="Content Placeholder 2"/>
          <p:cNvSpPr>
            <a:spLocks noGrp="1"/>
          </p:cNvSpPr>
          <p:nvPr>
            <p:ph sz="quarter" idx="1"/>
          </p:nvPr>
        </p:nvSpPr>
        <p:spPr/>
        <p:txBody>
          <a:bodyPr/>
          <a:lstStyle/>
          <a:p>
            <a:r>
              <a:rPr lang="en-US" dirty="0" smtClean="0"/>
              <a:t>Identify how we are diverse</a:t>
            </a:r>
          </a:p>
          <a:p>
            <a:r>
              <a:rPr lang="en-US" dirty="0" smtClean="0"/>
              <a:t>Understand the challenges and opportunities of workplace diversity</a:t>
            </a:r>
          </a:p>
          <a:p>
            <a:r>
              <a:rPr lang="en-US" dirty="0" smtClean="0"/>
              <a:t>Help avoid discrimination</a:t>
            </a:r>
            <a:endParaRPr lang="en-US" dirty="0"/>
          </a:p>
        </p:txBody>
      </p:sp>
    </p:spTree>
    <p:extLst>
      <p:ext uri="{BB962C8B-B14F-4D97-AF65-F5344CB8AC3E}">
        <p14:creationId xmlns:p14="http://schemas.microsoft.com/office/powerpoint/2010/main" val="2233895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Session Outline</a:t>
            </a:r>
            <a:endParaRPr lang="en-US" b="1" dirty="0"/>
          </a:p>
        </p:txBody>
      </p:sp>
      <p:sp>
        <p:nvSpPr>
          <p:cNvPr id="3" name="Content Placeholder 2"/>
          <p:cNvSpPr>
            <a:spLocks noGrp="1"/>
          </p:cNvSpPr>
          <p:nvPr>
            <p:ph sz="quarter" idx="1"/>
          </p:nvPr>
        </p:nvSpPr>
        <p:spPr/>
        <p:txBody>
          <a:bodyPr/>
          <a:lstStyle/>
          <a:p>
            <a:r>
              <a:rPr lang="en-US" dirty="0" smtClean="0"/>
              <a:t>What workplace diversity means</a:t>
            </a:r>
          </a:p>
          <a:p>
            <a:r>
              <a:rPr lang="en-US" dirty="0" smtClean="0"/>
              <a:t>How it impacts our organization</a:t>
            </a:r>
          </a:p>
          <a:p>
            <a:r>
              <a:rPr lang="en-US" dirty="0" smtClean="0"/>
              <a:t>Discrimination and diversity</a:t>
            </a:r>
          </a:p>
          <a:p>
            <a:r>
              <a:rPr lang="en-US" dirty="0" smtClean="0"/>
              <a:t>Myths and realities about diversity</a:t>
            </a:r>
          </a:p>
          <a:p>
            <a:r>
              <a:rPr lang="en-US" dirty="0" smtClean="0"/>
              <a:t>Ways to make diversity work </a:t>
            </a:r>
            <a:endParaRPr lang="en-US" dirty="0"/>
          </a:p>
        </p:txBody>
      </p:sp>
    </p:spTree>
    <p:extLst>
      <p:ext uri="{BB962C8B-B14F-4D97-AF65-F5344CB8AC3E}">
        <p14:creationId xmlns:p14="http://schemas.microsoft.com/office/powerpoint/2010/main" val="422752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Facts About Diversity</a:t>
            </a:r>
            <a:endParaRPr lang="en-US" b="1" dirty="0"/>
          </a:p>
        </p:txBody>
      </p:sp>
      <p:sp>
        <p:nvSpPr>
          <p:cNvPr id="3" name="Content Placeholder 2"/>
          <p:cNvSpPr>
            <a:spLocks noGrp="1"/>
          </p:cNvSpPr>
          <p:nvPr>
            <p:ph sz="quarter" idx="1"/>
          </p:nvPr>
        </p:nvSpPr>
        <p:spPr>
          <a:xfrm>
            <a:off x="457200" y="1600200"/>
            <a:ext cx="3962400" cy="4525963"/>
          </a:xfrm>
        </p:spPr>
        <p:txBody>
          <a:bodyPr>
            <a:normAutofit lnSpcReduction="10000"/>
          </a:bodyPr>
          <a:lstStyle/>
          <a:p>
            <a:r>
              <a:rPr lang="en-US" sz="2000" dirty="0" smtClean="0"/>
              <a:t>1/3 of today’s American workforce is made up of minorities. More than 10% is made up of people aged 55 or older, and almost half is made up of women.</a:t>
            </a:r>
          </a:p>
          <a:p>
            <a:r>
              <a:rPr lang="en-US" sz="2000" dirty="0" smtClean="0"/>
              <a:t>In 2020, Census Bureau estimates over 40% of the workforce will consist of minorities. </a:t>
            </a:r>
          </a:p>
          <a:p>
            <a:r>
              <a:rPr lang="en-US" sz="2000" dirty="0" smtClean="0"/>
              <a:t>In 2050, minorities will approach 50% of the American workforce, and the number of workers age 55 and older will jump to almost 20%.</a:t>
            </a:r>
          </a:p>
          <a:p>
            <a:pPr marL="457200" lvl="1" indent="0">
              <a:buNone/>
            </a:pPr>
            <a:endParaRPr lang="en-US" sz="2000" dirty="0" smtClean="0"/>
          </a:p>
        </p:txBody>
      </p:sp>
      <p:pic>
        <p:nvPicPr>
          <p:cNvPr id="2052" name="Picture 4" descr="Image result for diversity in the workpl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2691" y="1600200"/>
            <a:ext cx="4415777" cy="4401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9497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Are We Diverse?</a:t>
            </a:r>
            <a:endParaRPr lang="en-US" b="1" dirty="0"/>
          </a:p>
        </p:txBody>
      </p:sp>
      <p:sp>
        <p:nvSpPr>
          <p:cNvPr id="3" name="Content Placeholder 2"/>
          <p:cNvSpPr>
            <a:spLocks noGrp="1"/>
          </p:cNvSpPr>
          <p:nvPr>
            <p:ph sz="quarter" idx="1"/>
          </p:nvPr>
        </p:nvSpPr>
        <p:spPr>
          <a:xfrm>
            <a:off x="609600" y="1600200"/>
            <a:ext cx="3886200" cy="4525963"/>
          </a:xfrm>
        </p:spPr>
        <p:txBody>
          <a:bodyPr/>
          <a:lstStyle/>
          <a:p>
            <a:r>
              <a:rPr lang="en-US" dirty="0" smtClean="0"/>
              <a:t>Race</a:t>
            </a:r>
          </a:p>
          <a:p>
            <a:r>
              <a:rPr lang="en-US" dirty="0" smtClean="0"/>
              <a:t>Gender</a:t>
            </a:r>
          </a:p>
          <a:p>
            <a:r>
              <a:rPr lang="en-US" dirty="0" smtClean="0"/>
              <a:t>Age</a:t>
            </a:r>
          </a:p>
          <a:p>
            <a:r>
              <a:rPr lang="en-US" dirty="0" smtClean="0"/>
              <a:t>Education</a:t>
            </a:r>
          </a:p>
          <a:p>
            <a:r>
              <a:rPr lang="en-US" dirty="0" smtClean="0"/>
              <a:t>Cultural background</a:t>
            </a:r>
          </a:p>
          <a:p>
            <a:r>
              <a:rPr lang="en-US" dirty="0" smtClean="0"/>
              <a:t>Physical </a:t>
            </a:r>
            <a:r>
              <a:rPr lang="en-US" dirty="0" smtClean="0"/>
              <a:t>abilities</a:t>
            </a:r>
          </a:p>
          <a:p>
            <a:r>
              <a:rPr lang="en-US" dirty="0" smtClean="0"/>
              <a:t>Sexual Orientation</a:t>
            </a:r>
            <a:endParaRPr lang="en-US" dirty="0"/>
          </a:p>
        </p:txBody>
      </p:sp>
      <p:pic>
        <p:nvPicPr>
          <p:cNvPr id="3074" name="Picture 2" descr="Image result for diverse american workfor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0910" y="1676400"/>
            <a:ext cx="3669690"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38738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Are We Diverse?</a:t>
            </a:r>
            <a:endParaRPr lang="en-US" b="1" dirty="0"/>
          </a:p>
        </p:txBody>
      </p:sp>
      <p:sp>
        <p:nvSpPr>
          <p:cNvPr id="3" name="Content Placeholder 2"/>
          <p:cNvSpPr>
            <a:spLocks noGrp="1"/>
          </p:cNvSpPr>
          <p:nvPr>
            <p:ph sz="quarter" idx="1"/>
          </p:nvPr>
        </p:nvSpPr>
        <p:spPr/>
        <p:txBody>
          <a:bodyPr>
            <a:normAutofit/>
          </a:bodyPr>
          <a:lstStyle/>
          <a:p>
            <a:r>
              <a:rPr lang="en-US" b="1" dirty="0" smtClean="0"/>
              <a:t>Race</a:t>
            </a:r>
            <a:r>
              <a:rPr lang="en-US" dirty="0"/>
              <a:t> </a:t>
            </a:r>
            <a:r>
              <a:rPr lang="en-US" dirty="0" smtClean="0"/>
              <a:t>is the common identifier when talking about minorities, but even people of the same race can be very different from one another.</a:t>
            </a:r>
          </a:p>
          <a:p>
            <a:r>
              <a:rPr lang="en-US" b="1" dirty="0" smtClean="0"/>
              <a:t>Gender </a:t>
            </a:r>
            <a:r>
              <a:rPr lang="en-US" dirty="0" smtClean="0"/>
              <a:t>is also often referred to with diversity, but again, not all men nor all women are alike.</a:t>
            </a:r>
          </a:p>
          <a:p>
            <a:r>
              <a:rPr lang="en-US" b="1" dirty="0" smtClean="0"/>
              <a:t>Age </a:t>
            </a:r>
            <a:r>
              <a:rPr lang="en-US" dirty="0" smtClean="0"/>
              <a:t>is an ever-shifting demographic, because as long as employees stay in the workforce, they will eventually hit every age demographic.</a:t>
            </a:r>
            <a:endParaRPr lang="en-US" b="1" dirty="0"/>
          </a:p>
        </p:txBody>
      </p:sp>
    </p:spTree>
    <p:extLst>
      <p:ext uri="{BB962C8B-B14F-4D97-AF65-F5344CB8AC3E}">
        <p14:creationId xmlns:p14="http://schemas.microsoft.com/office/powerpoint/2010/main" val="2701625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Are We Diverse?</a:t>
            </a:r>
            <a:endParaRPr lang="en-US" b="1" dirty="0"/>
          </a:p>
        </p:txBody>
      </p:sp>
      <p:sp>
        <p:nvSpPr>
          <p:cNvPr id="3" name="Content Placeholder 2"/>
          <p:cNvSpPr>
            <a:spLocks noGrp="1"/>
          </p:cNvSpPr>
          <p:nvPr>
            <p:ph sz="quarter" idx="1"/>
          </p:nvPr>
        </p:nvSpPr>
        <p:spPr/>
        <p:txBody>
          <a:bodyPr>
            <a:normAutofit fontScale="92500"/>
          </a:bodyPr>
          <a:lstStyle/>
          <a:p>
            <a:r>
              <a:rPr lang="en-US" b="1" dirty="0" smtClean="0"/>
              <a:t>Education </a:t>
            </a:r>
            <a:r>
              <a:rPr lang="en-US" dirty="0" smtClean="0"/>
              <a:t>needs to be weighed with experience on the job.</a:t>
            </a:r>
          </a:p>
          <a:p>
            <a:r>
              <a:rPr lang="en-US" b="1" dirty="0" smtClean="0"/>
              <a:t>Cultural background </a:t>
            </a:r>
            <a:r>
              <a:rPr lang="en-US" dirty="0" smtClean="0"/>
              <a:t>includes holiday celebrations, languages spoken in the home or by older relatives, and interactions between young people and elders.</a:t>
            </a:r>
          </a:p>
          <a:p>
            <a:r>
              <a:rPr lang="en-US" b="1" dirty="0" smtClean="0"/>
              <a:t>Physical abilities and disabilities </a:t>
            </a:r>
            <a:r>
              <a:rPr lang="en-US" dirty="0" smtClean="0"/>
              <a:t>include obvious talents or impairments as well as hidden talents or learning disabilities. </a:t>
            </a:r>
            <a:endParaRPr lang="en-US" dirty="0" smtClean="0"/>
          </a:p>
          <a:p>
            <a:r>
              <a:rPr lang="en-US" b="1" dirty="0" smtClean="0"/>
              <a:t>Sexual orientation </a:t>
            </a:r>
            <a:r>
              <a:rPr lang="en-US" dirty="0" smtClean="0"/>
              <a:t>can be different from one person to the next, so people of all sexual orientations should </a:t>
            </a:r>
            <a:r>
              <a:rPr lang="en-US" smtClean="0"/>
              <a:t>be welcome.</a:t>
            </a:r>
            <a:endParaRPr lang="en-US" b="1" dirty="0"/>
          </a:p>
        </p:txBody>
      </p:sp>
    </p:spTree>
    <p:extLst>
      <p:ext uri="{BB962C8B-B14F-4D97-AF65-F5344CB8AC3E}">
        <p14:creationId xmlns:p14="http://schemas.microsoft.com/office/powerpoint/2010/main" val="3042720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Your Diversity History</a:t>
            </a:r>
            <a:endParaRPr lang="en-US" b="1" dirty="0"/>
          </a:p>
        </p:txBody>
      </p:sp>
      <p:sp>
        <p:nvSpPr>
          <p:cNvPr id="3" name="Content Placeholder 2"/>
          <p:cNvSpPr>
            <a:spLocks noGrp="1"/>
          </p:cNvSpPr>
          <p:nvPr>
            <p:ph sz="quarter" idx="1"/>
          </p:nvPr>
        </p:nvSpPr>
        <p:spPr>
          <a:xfrm>
            <a:off x="457200" y="1447800"/>
            <a:ext cx="4114800" cy="5029200"/>
          </a:xfrm>
        </p:spPr>
        <p:txBody>
          <a:bodyPr>
            <a:normAutofit fontScale="92500" lnSpcReduction="20000"/>
          </a:bodyPr>
          <a:lstStyle/>
          <a:p>
            <a:r>
              <a:rPr lang="en-US" sz="2000" b="1" dirty="0" smtClean="0"/>
              <a:t>Parents</a:t>
            </a:r>
            <a:r>
              <a:rPr lang="en-US" sz="2000" dirty="0"/>
              <a:t> </a:t>
            </a:r>
            <a:r>
              <a:rPr lang="en-US" sz="2000" dirty="0" smtClean="0"/>
              <a:t>are the number one influence on children. What messages did your parents send directly or indirectly about people who are different?</a:t>
            </a:r>
          </a:p>
          <a:p>
            <a:r>
              <a:rPr lang="en-US" sz="2000" b="1" dirty="0" smtClean="0"/>
              <a:t>Teachers</a:t>
            </a:r>
            <a:r>
              <a:rPr lang="en-US" sz="2000" dirty="0" smtClean="0"/>
              <a:t>, whether in school, at church, in clubs, in the gym, or on the playing field, also influence the way kids think during their formative years. </a:t>
            </a:r>
          </a:p>
          <a:p>
            <a:r>
              <a:rPr lang="en-US" sz="2000" b="1" dirty="0" smtClean="0"/>
              <a:t>Peers</a:t>
            </a:r>
            <a:r>
              <a:rPr lang="en-US" sz="2000" dirty="0" smtClean="0"/>
              <a:t> become more and more of an influence as kids grow into their teen years. What messages did you receive from your “crowd?”</a:t>
            </a:r>
          </a:p>
          <a:p>
            <a:r>
              <a:rPr lang="en-US" sz="2000" b="1" dirty="0" smtClean="0"/>
              <a:t>Media </a:t>
            </a:r>
            <a:r>
              <a:rPr lang="en-US" sz="2000" dirty="0" smtClean="0"/>
              <a:t>continues to influence us all our lives no matter if it’s newspapers and magazines, radio, television, movies, or advertisements.</a:t>
            </a:r>
            <a:endParaRPr lang="en-US" sz="2000" b="1" dirty="0" smtClean="0"/>
          </a:p>
          <a:p>
            <a:endParaRPr lang="en-US" sz="2000" dirty="0" smtClean="0"/>
          </a:p>
          <a:p>
            <a:endParaRPr lang="en-US" dirty="0" smtClean="0"/>
          </a:p>
        </p:txBody>
      </p:sp>
      <p:pic>
        <p:nvPicPr>
          <p:cNvPr id="4098" name="Picture 2" descr="Image result for diverse classroom set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9727" y="1676400"/>
            <a:ext cx="4267200" cy="426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655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1">
      <a:dk1>
        <a:sysClr val="windowText" lastClr="000000"/>
      </a:dk1>
      <a:lt1>
        <a:sysClr val="window" lastClr="FFFFFF"/>
      </a:lt1>
      <a:dk2>
        <a:srgbClr val="455972"/>
      </a:dk2>
      <a:lt2>
        <a:srgbClr val="D3D5D7"/>
      </a:lt2>
      <a:accent1>
        <a:srgbClr val="D16349"/>
      </a:accent1>
      <a:accent2>
        <a:srgbClr val="CCB400"/>
      </a:accent2>
      <a:accent3>
        <a:srgbClr val="455972"/>
      </a:accent3>
      <a:accent4>
        <a:srgbClr val="8C7B70"/>
      </a:accent4>
      <a:accent5>
        <a:srgbClr val="D3D5D7"/>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1584</TotalTime>
  <Words>1494</Words>
  <Application>Microsoft Office PowerPoint</Application>
  <PresentationFormat>On-screen Show (4:3)</PresentationFormat>
  <Paragraphs>114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Civic</vt:lpstr>
      <vt:lpstr>Diversity for All Employees Family Service Society</vt:lpstr>
      <vt:lpstr>Introduction</vt:lpstr>
      <vt:lpstr>Session Objectives</vt:lpstr>
      <vt:lpstr>Session Outline</vt:lpstr>
      <vt:lpstr>Facts About Diversity</vt:lpstr>
      <vt:lpstr>How Are We Diverse?</vt:lpstr>
      <vt:lpstr>How Are We Diverse?</vt:lpstr>
      <vt:lpstr>How Are We Diverse?</vt:lpstr>
      <vt:lpstr>Your Diversity History</vt:lpstr>
      <vt:lpstr>Challenges</vt:lpstr>
      <vt:lpstr>Challenges</vt:lpstr>
      <vt:lpstr>Challenges</vt:lpstr>
      <vt:lpstr>Opportunities</vt:lpstr>
      <vt:lpstr>Opportunities</vt:lpstr>
      <vt:lpstr>Opportunities</vt:lpstr>
      <vt:lpstr>Discrimination and Diversity</vt:lpstr>
      <vt:lpstr>Harassment and Diversity</vt:lpstr>
      <vt:lpstr>Who’s Diverse?</vt:lpstr>
      <vt:lpstr>Who’s Diverse?</vt:lpstr>
      <vt:lpstr>Myth or Reality?</vt:lpstr>
      <vt:lpstr>Myth or Reality?</vt:lpstr>
      <vt:lpstr>Making Diversity Work</vt:lpstr>
      <vt:lpstr>Making Diversity Work</vt:lpstr>
      <vt:lpstr>Making Diversity Work</vt:lpstr>
      <vt:lpstr>Making Diversity Work</vt:lpstr>
      <vt:lpstr>Making Diversity Work</vt:lpstr>
      <vt:lpstr>Key Points to Remember</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for All Employees Family Service Society</dc:title>
  <dc:creator>Advaith Srikanth</dc:creator>
  <cp:lastModifiedBy>Advaith Srikanth</cp:lastModifiedBy>
  <cp:revision>29</cp:revision>
  <dcterms:created xsi:type="dcterms:W3CDTF">2017-05-30T13:28:24Z</dcterms:created>
  <dcterms:modified xsi:type="dcterms:W3CDTF">2017-06-09T13:50:19Z</dcterms:modified>
</cp:coreProperties>
</file>